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21"/>
  </p:notesMasterIdLst>
  <p:sldIdLst>
    <p:sldId id="263" r:id="rId2"/>
    <p:sldId id="256" r:id="rId3"/>
    <p:sldId id="257" r:id="rId4"/>
    <p:sldId id="265" r:id="rId5"/>
    <p:sldId id="260" r:id="rId6"/>
    <p:sldId id="266" r:id="rId7"/>
    <p:sldId id="267" r:id="rId8"/>
    <p:sldId id="259" r:id="rId9"/>
    <p:sldId id="268" r:id="rId10"/>
    <p:sldId id="261" r:id="rId11"/>
    <p:sldId id="271" r:id="rId12"/>
    <p:sldId id="269" r:id="rId13"/>
    <p:sldId id="270" r:id="rId14"/>
    <p:sldId id="277" r:id="rId15"/>
    <p:sldId id="272" r:id="rId16"/>
    <p:sldId id="273" r:id="rId17"/>
    <p:sldId id="276" r:id="rId18"/>
    <p:sldId id="274" r:id="rId19"/>
    <p:sldId id="262" r:id="rId20"/>
  </p:sldIdLst>
  <p:sldSz cx="12192000" cy="6858000"/>
  <p:notesSz cx="6858000" cy="9144000"/>
  <p:defaultTextStyle>
    <a:defPPr>
      <a:defRPr lang="es-CL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Estilo medio 2 - Énfasis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073A0DAA-6AF3-43AB-8588-CEC1D06C72B9}" styleName="Estilo medio 2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dk1">
              <a:tint val="20000"/>
            </a:schemeClr>
          </a:solidFill>
        </a:fill>
      </a:tcStyle>
    </a:wholeTbl>
    <a:band1H>
      <a:tcStyle>
        <a:tcBdr/>
        <a:fill>
          <a:solidFill>
            <a:schemeClr val="dk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dk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dk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dk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dk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4995" autoAdjust="0"/>
    <p:restoredTop sz="94660"/>
  </p:normalViewPr>
  <p:slideViewPr>
    <p:cSldViewPr snapToGrid="0">
      <p:cViewPr varScale="1">
        <p:scale>
          <a:sx n="86" d="100"/>
          <a:sy n="86" d="100"/>
        </p:scale>
        <p:origin x="562" y="48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3" Type="http://schemas.openxmlformats.org/officeDocument/2006/relationships/slide" Target="slides/slide2.xml"/><Relationship Id="rId21" Type="http://schemas.openxmlformats.org/officeDocument/2006/relationships/notesMaster" Target="notesMasters/notesMaster1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tableStyles" Target="tableStyle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heme" Target="theme/theme1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viewProps" Target="viewProp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presProps" Target="presProps.xml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jpg>
</file>

<file path=ppt/media/image18.jpg>
</file>

<file path=ppt/media/image19.jpg>
</file>

<file path=ppt/media/image2.jpeg>
</file>

<file path=ppt/media/image20.png>
</file>

<file path=ppt/media/image21.png>
</file>

<file path=ppt/media/image22.gif>
</file>

<file path=ppt/media/image23.jpg>
</file>

<file path=ppt/media/image24.PNG>
</file>

<file path=ppt/media/image25.jpeg>
</file>

<file path=ppt/media/image3.jpeg>
</file>

<file path=ppt/media/image4.jpg>
</file>

<file path=ppt/media/image5.jpeg>
</file>

<file path=ppt/media/image6.jpeg>
</file>

<file path=ppt/media/image7.PNG>
</file>

<file path=ppt/media/image8.jpe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encabezado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3" name="Marcador de fecha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638A1A96-DF9E-4E30-82BB-749D31A5D65A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4" name="Marcador de imagen de diapositiva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s-CL"/>
          </a:p>
        </p:txBody>
      </p:sp>
      <p:sp>
        <p:nvSpPr>
          <p:cNvPr id="5" name="Marcador de notas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6" name="Marcador de pie de página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s-CL"/>
          </a:p>
        </p:txBody>
      </p:sp>
      <p:sp>
        <p:nvSpPr>
          <p:cNvPr id="7" name="Marcador de número de diapositiva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7BEA423-E7CE-4B87-A921-0A371C6ECA5E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20996657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Diapositiva de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23798673-D63F-479A-AEB2-4550C1902D7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A7995502-B33E-49EE-96B6-058F0925D6A2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s-ES"/>
              <a:t>Haga clic para modificar el estilo de subtítulo del patrón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05A31928-84E1-48AC-A7D8-D01DC84EC97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B8E8C4A3-BEFC-4321-ADD7-04FA7CA4039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C5654DCE-881C-4A13-A957-A7C159D247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784589154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ítulo y texto vertical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F092D8-5257-4876-BF4F-62E6E367C7E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1E54900C-18AB-4F52-90F4-742B08B534E9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B61FE7E2-59B6-4CAF-B1BD-2C4929F253D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794FE3F7-3D3B-4908-80EF-33489831914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774F08C3-42AB-4C87-B050-6A65CE1574E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74343032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Título vertical y text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vertical 1">
            <a:extLst>
              <a:ext uri="{FF2B5EF4-FFF2-40B4-BE49-F238E27FC236}">
                <a16:creationId xmlns:a16="http://schemas.microsoft.com/office/drawing/2014/main" id="{2E6E4687-5E19-470E-8842-1699393A08B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vertical 2">
            <a:extLst>
              <a:ext uri="{FF2B5EF4-FFF2-40B4-BE49-F238E27FC236}">
                <a16:creationId xmlns:a16="http://schemas.microsoft.com/office/drawing/2014/main" id="{2600FB07-DC15-493C-9D31-DB91F3D99C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89A4019C-0CC4-4214-A183-6BA146B60C32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276496AD-F930-450E-A57D-D0DDFDAD4A2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336F3115-7492-4385-A14F-B9C0EE51381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39888507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ítulo y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FB2DBEBF-EA9F-4F5B-9D9C-2EFC544B8F8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A2305457-73D0-437A-9FC6-2FFB28CD42F0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4C88AFA-55B0-4BBE-B668-0CCC71AE64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9352560-B4BF-4C4B-A6FA-346F7AFA84F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1302961F-C513-4EF3-B996-4E019475B2B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86668079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Encabezado de sec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9078BBBA-D72C-4E30-8A0A-D0F22647ED7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2AEAD4E6-4C6C-4F4D-8227-6AC337FA6871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325A4724-8075-4324-BB64-355E90F65F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75E9765-F6F0-449F-A0FB-103E9C0EE31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27131C1A-F60E-48D9-BB44-C50413EAE87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7673337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Dos objeto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8C22FF08-97B4-4C2D-A97E-E292F929BF3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E268697-99AF-4812-9927-4353D6B4AC40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219E1952-CD4F-45A3-B39F-FFFB3F1DA14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B5C2BA27-56EC-49F0-848D-D510A44C00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B7F4A76E-B4DC-45F5-9E6A-8AB7D8DEC6F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CF921985-BAC0-48F9-AF72-72240147DE4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3377817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ació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AC898C8-D27E-4381-BD1C-D7CD070A726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1B2C9F2-2459-47EF-A988-5EE8BD413F2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4" name="Marcador de contenido 3">
            <a:extLst>
              <a:ext uri="{FF2B5EF4-FFF2-40B4-BE49-F238E27FC236}">
                <a16:creationId xmlns:a16="http://schemas.microsoft.com/office/drawing/2014/main" id="{8E7B5043-A477-4ABC-90AA-CC1F1FA75A6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5" name="Marcador de texto 4">
            <a:extLst>
              <a:ext uri="{FF2B5EF4-FFF2-40B4-BE49-F238E27FC236}">
                <a16:creationId xmlns:a16="http://schemas.microsoft.com/office/drawing/2014/main" id="{3AEFEE55-48C9-47C0-AB22-87235D1CA5FF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6" name="Marcador de contenido 5">
            <a:extLst>
              <a:ext uri="{FF2B5EF4-FFF2-40B4-BE49-F238E27FC236}">
                <a16:creationId xmlns:a16="http://schemas.microsoft.com/office/drawing/2014/main" id="{E3A08E31-0F2D-4B57-AE90-D88E80110038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7" name="Marcador de fecha 6">
            <a:extLst>
              <a:ext uri="{FF2B5EF4-FFF2-40B4-BE49-F238E27FC236}">
                <a16:creationId xmlns:a16="http://schemas.microsoft.com/office/drawing/2014/main" id="{C5DD14EC-98B7-4790-A946-AF7816CB1B6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8" name="Marcador de pie de página 7">
            <a:extLst>
              <a:ext uri="{FF2B5EF4-FFF2-40B4-BE49-F238E27FC236}">
                <a16:creationId xmlns:a16="http://schemas.microsoft.com/office/drawing/2014/main" id="{E21D315D-A669-4609-AA91-9C95087AF6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9" name="Marcador de número de diapositiva 8">
            <a:extLst>
              <a:ext uri="{FF2B5EF4-FFF2-40B4-BE49-F238E27FC236}">
                <a16:creationId xmlns:a16="http://schemas.microsoft.com/office/drawing/2014/main" id="{716DB771-AFF0-4406-B6A9-AB8EA57404D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12020987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Solo el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59879C82-EEBC-494D-B07B-E56AA2A66E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fecha 2">
            <a:extLst>
              <a:ext uri="{FF2B5EF4-FFF2-40B4-BE49-F238E27FC236}">
                <a16:creationId xmlns:a16="http://schemas.microsoft.com/office/drawing/2014/main" id="{9FCB1C94-0933-4C1C-988C-0BAE399199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4" name="Marcador de pie de página 3">
            <a:extLst>
              <a:ext uri="{FF2B5EF4-FFF2-40B4-BE49-F238E27FC236}">
                <a16:creationId xmlns:a16="http://schemas.microsoft.com/office/drawing/2014/main" id="{BD393BE2-3A76-4D90-A37F-7DCA47D04DB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5" name="Marcador de número de diapositiva 4">
            <a:extLst>
              <a:ext uri="{FF2B5EF4-FFF2-40B4-BE49-F238E27FC236}">
                <a16:creationId xmlns:a16="http://schemas.microsoft.com/office/drawing/2014/main" id="{5F7B8F12-6569-4135-94C6-6BA06F7A722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321771193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En blanc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fecha 1">
            <a:extLst>
              <a:ext uri="{FF2B5EF4-FFF2-40B4-BE49-F238E27FC236}">
                <a16:creationId xmlns:a16="http://schemas.microsoft.com/office/drawing/2014/main" id="{88B77690-D208-412B-B1AB-65923F48B84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3" name="Marcador de pie de página 2">
            <a:extLst>
              <a:ext uri="{FF2B5EF4-FFF2-40B4-BE49-F238E27FC236}">
                <a16:creationId xmlns:a16="http://schemas.microsoft.com/office/drawing/2014/main" id="{C0EB706D-8689-486F-A4DC-03820F425EE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4" name="Marcador de número de diapositiva 3">
            <a:extLst>
              <a:ext uri="{FF2B5EF4-FFF2-40B4-BE49-F238E27FC236}">
                <a16:creationId xmlns:a16="http://schemas.microsoft.com/office/drawing/2014/main" id="{45E39491-FDDD-455A-BEFA-D85A469583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1396566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ido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3F291397-48F2-49FD-886B-EBE004FE4B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B97B15BF-B778-44C9-BE23-3FCB270042FA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C09618A8-98CA-4486-A07C-4E1B982B2D7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18F80CC9-3FFD-4173-A2E8-AF241528BE4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AD4ABDB2-E4B9-4790-9FAC-57C16AEE59A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614EB04E-F904-471B-8EEA-C7C83FE855ED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269697002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Imagen con título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D90C9B25-5492-4F6C-8219-9EFC1423D4B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posición de imagen 2">
            <a:extLst>
              <a:ext uri="{FF2B5EF4-FFF2-40B4-BE49-F238E27FC236}">
                <a16:creationId xmlns:a16="http://schemas.microsoft.com/office/drawing/2014/main" id="{2EEACB2F-3553-459C-93B2-7A9BB1D6FB07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s-CL"/>
          </a:p>
        </p:txBody>
      </p:sp>
      <p:sp>
        <p:nvSpPr>
          <p:cNvPr id="4" name="Marcador de texto 3">
            <a:extLst>
              <a:ext uri="{FF2B5EF4-FFF2-40B4-BE49-F238E27FC236}">
                <a16:creationId xmlns:a16="http://schemas.microsoft.com/office/drawing/2014/main" id="{12E08BD0-9F46-44B6-900A-96F782AF600D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s-ES"/>
              <a:t>Haga clic para modificar los estilos de texto del patrón</a:t>
            </a:r>
          </a:p>
        </p:txBody>
      </p:sp>
      <p:sp>
        <p:nvSpPr>
          <p:cNvPr id="5" name="Marcador de fecha 4">
            <a:extLst>
              <a:ext uri="{FF2B5EF4-FFF2-40B4-BE49-F238E27FC236}">
                <a16:creationId xmlns:a16="http://schemas.microsoft.com/office/drawing/2014/main" id="{7FE6923A-1D33-41C5-BBC5-BE2E02FBCB3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6" name="Marcador de pie de página 5">
            <a:extLst>
              <a:ext uri="{FF2B5EF4-FFF2-40B4-BE49-F238E27FC236}">
                <a16:creationId xmlns:a16="http://schemas.microsoft.com/office/drawing/2014/main" id="{7FB65134-415A-4D6D-9C9F-E864F58B85A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7" name="Marcador de número de diapositiva 6">
            <a:extLst>
              <a:ext uri="{FF2B5EF4-FFF2-40B4-BE49-F238E27FC236}">
                <a16:creationId xmlns:a16="http://schemas.microsoft.com/office/drawing/2014/main" id="{00F8C8BE-9C7D-4D7A-8B42-EED3D3D6493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11890361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Marcador de título 1">
            <a:extLst>
              <a:ext uri="{FF2B5EF4-FFF2-40B4-BE49-F238E27FC236}">
                <a16:creationId xmlns:a16="http://schemas.microsoft.com/office/drawing/2014/main" id="{838290C1-BAB8-417A-A608-1FEFF79D9C6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s-ES"/>
              <a:t>Haga clic para modificar el estilo de título del patrón</a:t>
            </a:r>
            <a:endParaRPr lang="es-CL"/>
          </a:p>
        </p:txBody>
      </p:sp>
      <p:sp>
        <p:nvSpPr>
          <p:cNvPr id="3" name="Marcador de texto 2">
            <a:extLst>
              <a:ext uri="{FF2B5EF4-FFF2-40B4-BE49-F238E27FC236}">
                <a16:creationId xmlns:a16="http://schemas.microsoft.com/office/drawing/2014/main" id="{40BDE8B6-C9E0-4C0D-BF71-30504219140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s-ES"/>
              <a:t>Haga clic para modificar los estilos de texto del patrón</a:t>
            </a:r>
          </a:p>
          <a:p>
            <a:pPr lvl="1"/>
            <a:r>
              <a:rPr lang="es-ES"/>
              <a:t>Segundo nivel</a:t>
            </a:r>
          </a:p>
          <a:p>
            <a:pPr lvl="2"/>
            <a:r>
              <a:rPr lang="es-ES"/>
              <a:t>Tercer nivel</a:t>
            </a:r>
          </a:p>
          <a:p>
            <a:pPr lvl="3"/>
            <a:r>
              <a:rPr lang="es-ES"/>
              <a:t>Cuarto nivel</a:t>
            </a:r>
          </a:p>
          <a:p>
            <a:pPr lvl="4"/>
            <a:r>
              <a:rPr lang="es-ES"/>
              <a:t>Quinto nivel</a:t>
            </a:r>
            <a:endParaRPr lang="es-CL"/>
          </a:p>
        </p:txBody>
      </p:sp>
      <p:sp>
        <p:nvSpPr>
          <p:cNvPr id="4" name="Marcador de fecha 3">
            <a:extLst>
              <a:ext uri="{FF2B5EF4-FFF2-40B4-BE49-F238E27FC236}">
                <a16:creationId xmlns:a16="http://schemas.microsoft.com/office/drawing/2014/main" id="{7238DB1A-39CA-49F1-A8E8-E44728BC666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B4631542-0E2A-4F27-A777-A3E81C070053}" type="datetimeFigureOut">
              <a:rPr lang="es-CL" smtClean="0"/>
              <a:t>27-03-2020</a:t>
            </a:fld>
            <a:endParaRPr lang="es-CL"/>
          </a:p>
        </p:txBody>
      </p:sp>
      <p:sp>
        <p:nvSpPr>
          <p:cNvPr id="5" name="Marcador de pie de página 4">
            <a:extLst>
              <a:ext uri="{FF2B5EF4-FFF2-40B4-BE49-F238E27FC236}">
                <a16:creationId xmlns:a16="http://schemas.microsoft.com/office/drawing/2014/main" id="{CCD4FC92-957D-4141-95F8-71EDFF2270F4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s-CL"/>
          </a:p>
        </p:txBody>
      </p:sp>
      <p:sp>
        <p:nvSpPr>
          <p:cNvPr id="6" name="Marcador de número de diapositiva 5">
            <a:extLst>
              <a:ext uri="{FF2B5EF4-FFF2-40B4-BE49-F238E27FC236}">
                <a16:creationId xmlns:a16="http://schemas.microsoft.com/office/drawing/2014/main" id="{B8CDE3CC-C50B-40BA-994C-8253912C4A3C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985E135-F7A2-43B4-886F-32C03F0EAA62}" type="slidenum">
              <a:rPr lang="es-CL" smtClean="0"/>
              <a:t>‹Nº›</a:t>
            </a:fld>
            <a:endParaRPr lang="es-CL"/>
          </a:p>
        </p:txBody>
      </p:sp>
    </p:spTree>
    <p:extLst>
      <p:ext uri="{BB962C8B-B14F-4D97-AF65-F5344CB8AC3E}">
        <p14:creationId xmlns:p14="http://schemas.microsoft.com/office/powerpoint/2010/main" val="412979662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s-CL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1.PNG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7" Type="http://schemas.openxmlformats.org/officeDocument/2006/relationships/image" Target="../media/image15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1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0.png"/><Relationship Id="rId3" Type="http://schemas.openxmlformats.org/officeDocument/2006/relationships/image" Target="../media/image1.png"/><Relationship Id="rId7" Type="http://schemas.openxmlformats.org/officeDocument/2006/relationships/image" Target="../media/image19.jp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18.jpg"/><Relationship Id="rId5" Type="http://schemas.openxmlformats.org/officeDocument/2006/relationships/image" Target="../media/image17.jpg"/><Relationship Id="rId4" Type="http://schemas.openxmlformats.org/officeDocument/2006/relationships/image" Target="../media/image16.png"/><Relationship Id="rId9" Type="http://schemas.openxmlformats.org/officeDocument/2006/relationships/image" Target="../media/image21.png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Relationship Id="rId6" Type="http://schemas.openxmlformats.org/officeDocument/2006/relationships/image" Target="../media/image24.PNG"/><Relationship Id="rId5" Type="http://schemas.openxmlformats.org/officeDocument/2006/relationships/image" Target="../media/image23.jpg"/><Relationship Id="rId4" Type="http://schemas.openxmlformats.org/officeDocument/2006/relationships/image" Target="../media/image22.gif"/></Relationships>
</file>

<file path=ppt/slides/_rels/slide19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jpeg"/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4.jp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1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eg"/><Relationship Id="rId2" Type="http://schemas.openxmlformats.org/officeDocument/2006/relationships/image" Target="../media/image3.jpeg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7.PNG"/><Relationship Id="rId4" Type="http://schemas.openxmlformats.org/officeDocument/2006/relationships/image" Target="../media/image1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64E64548-2F19-4B2C-9F42-F0870B380EF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sp>
        <p:nvSpPr>
          <p:cNvPr id="3" name="Marcador de contenido 2">
            <a:extLst>
              <a:ext uri="{FF2B5EF4-FFF2-40B4-BE49-F238E27FC236}">
                <a16:creationId xmlns:a16="http://schemas.microsoft.com/office/drawing/2014/main" id="{90DD9F7F-BA6F-4B05-92A0-D76447DD64C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9BE49BB5-CBCA-4862-ABFB-446A0ED378AC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9369" y="2239100"/>
            <a:ext cx="2095502" cy="176219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087119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6" presetClass="entr" presetSubtype="16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circle(in)">
                                      <p:cBhvr>
                                        <p:cTn id="7" dur="2000"/>
                                        <p:tgtEl>
                                          <p:spTgt spid="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905A51-6775-4CDF-B2C9-012BB3C7D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Flor de color naranja&#10;&#10;Descripción generada automáticamente">
            <a:extLst>
              <a:ext uri="{FF2B5EF4-FFF2-40B4-BE49-F238E27FC236}">
                <a16:creationId xmlns:a16="http://schemas.microsoft.com/office/drawing/2014/main" id="{89A70ACC-EDB8-4A53-B9AC-74235667D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160"/>
          </a:xfrm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90320B0-22DF-4567-AF09-9BC6FA386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95FDE183-5EAD-4C58-9DDC-873991D8659D}"/>
              </a:ext>
            </a:extLst>
          </p:cNvPr>
          <p:cNvSpPr txBox="1"/>
          <p:nvPr/>
        </p:nvSpPr>
        <p:spPr>
          <a:xfrm>
            <a:off x="3075596" y="1517830"/>
            <a:ext cx="7511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600" dirty="0">
                <a:solidFill>
                  <a:schemeClr val="bg1"/>
                </a:solidFill>
              </a:rPr>
              <a:t>¿Que problemas detectamos?</a:t>
            </a:r>
          </a:p>
        </p:txBody>
      </p:sp>
    </p:spTree>
    <p:extLst>
      <p:ext uri="{BB962C8B-B14F-4D97-AF65-F5344CB8AC3E}">
        <p14:creationId xmlns:p14="http://schemas.microsoft.com/office/powerpoint/2010/main" val="3662488621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905A51-6775-4CDF-B2C9-012BB3C7D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Flor de color naranja&#10;&#10;Descripción generada automáticamente">
            <a:extLst>
              <a:ext uri="{FF2B5EF4-FFF2-40B4-BE49-F238E27FC236}">
                <a16:creationId xmlns:a16="http://schemas.microsoft.com/office/drawing/2014/main" id="{89A70ACC-EDB8-4A53-B9AC-74235667D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160"/>
          </a:xfrm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90320B0-22DF-4567-AF09-9BC6FA386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95FDE183-5EAD-4C58-9DDC-873991D8659D}"/>
              </a:ext>
            </a:extLst>
          </p:cNvPr>
          <p:cNvSpPr txBox="1"/>
          <p:nvPr/>
        </p:nvSpPr>
        <p:spPr>
          <a:xfrm>
            <a:off x="3014636" y="1409482"/>
            <a:ext cx="7511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600" dirty="0">
                <a:solidFill>
                  <a:schemeClr val="bg1"/>
                </a:solidFill>
              </a:rPr>
              <a:t>¿Que problemas detectamos?</a:t>
            </a:r>
          </a:p>
        </p:txBody>
      </p:sp>
      <p:sp>
        <p:nvSpPr>
          <p:cNvPr id="3" name="CuadroTexto 2">
            <a:extLst>
              <a:ext uri="{FF2B5EF4-FFF2-40B4-BE49-F238E27FC236}">
                <a16:creationId xmlns:a16="http://schemas.microsoft.com/office/drawing/2014/main" id="{6E095805-FB57-441B-B2EE-88FEB7069903}"/>
              </a:ext>
            </a:extLst>
          </p:cNvPr>
          <p:cNvSpPr txBox="1"/>
          <p:nvPr/>
        </p:nvSpPr>
        <p:spPr>
          <a:xfrm>
            <a:off x="3764280" y="2695775"/>
            <a:ext cx="3952240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>
                <a:solidFill>
                  <a:schemeClr val="bg1"/>
                </a:solidFill>
              </a:rPr>
              <a:t>° Diagrama de Ishikawa</a:t>
            </a:r>
          </a:p>
          <a:p>
            <a:endParaRPr lang="es-CL" sz="2400" dirty="0">
              <a:solidFill>
                <a:schemeClr val="bg1"/>
              </a:solidFill>
            </a:endParaRPr>
          </a:p>
          <a:p>
            <a:endParaRPr lang="es-CL" sz="2400" dirty="0">
              <a:solidFill>
                <a:schemeClr val="bg1"/>
              </a:solidFill>
            </a:endParaRPr>
          </a:p>
          <a:p>
            <a:r>
              <a:rPr lang="es-CL" sz="2400" dirty="0">
                <a:solidFill>
                  <a:schemeClr val="bg1"/>
                </a:solidFill>
              </a:rPr>
              <a:t>° Diagrama de Flujo</a:t>
            </a:r>
          </a:p>
        </p:txBody>
      </p:sp>
    </p:spTree>
    <p:extLst>
      <p:ext uri="{BB962C8B-B14F-4D97-AF65-F5344CB8AC3E}">
        <p14:creationId xmlns:p14="http://schemas.microsoft.com/office/powerpoint/2010/main" val="1474440646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905A51-6775-4CDF-B2C9-012BB3C7D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Flor de color naranja&#10;&#10;Descripción generada automáticamente">
            <a:extLst>
              <a:ext uri="{FF2B5EF4-FFF2-40B4-BE49-F238E27FC236}">
                <a16:creationId xmlns:a16="http://schemas.microsoft.com/office/drawing/2014/main" id="{89A70ACC-EDB8-4A53-B9AC-74235667D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160"/>
          </a:xfrm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90320B0-22DF-4567-AF09-9BC6FA386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95FDE183-5EAD-4C58-9DDC-873991D8659D}"/>
              </a:ext>
            </a:extLst>
          </p:cNvPr>
          <p:cNvSpPr txBox="1"/>
          <p:nvPr/>
        </p:nvSpPr>
        <p:spPr>
          <a:xfrm>
            <a:off x="3075596" y="1517830"/>
            <a:ext cx="7511123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600" dirty="0">
                <a:solidFill>
                  <a:schemeClr val="bg1"/>
                </a:solidFill>
              </a:rPr>
              <a:t>¿Que problemas detectamos?</a:t>
            </a:r>
          </a:p>
        </p:txBody>
      </p:sp>
      <p:pic>
        <p:nvPicPr>
          <p:cNvPr id="4" name="Imagen 3" descr="Imagen que contiene texto, mapa&#10;&#10;Descripción generada automáticamente">
            <a:extLst>
              <a:ext uri="{FF2B5EF4-FFF2-40B4-BE49-F238E27FC236}">
                <a16:creationId xmlns:a16="http://schemas.microsoft.com/office/drawing/2014/main" id="{36FBFC8A-6BFE-4C51-AFF5-D9A4461F349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308515" y="74714"/>
            <a:ext cx="8065809" cy="6783286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FBA73839-96EC-4EE1-8CC1-5A7321411231}"/>
              </a:ext>
            </a:extLst>
          </p:cNvPr>
          <p:cNvSpPr txBox="1"/>
          <p:nvPr/>
        </p:nvSpPr>
        <p:spPr>
          <a:xfrm>
            <a:off x="8141043" y="6428242"/>
            <a:ext cx="244567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Diagrama de Ishikawa</a:t>
            </a:r>
          </a:p>
        </p:txBody>
      </p:sp>
    </p:spTree>
    <p:extLst>
      <p:ext uri="{BB962C8B-B14F-4D97-AF65-F5344CB8AC3E}">
        <p14:creationId xmlns:p14="http://schemas.microsoft.com/office/powerpoint/2010/main" val="3131469640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905A51-6775-4CDF-B2C9-012BB3C7D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Flor de color naranja&#10;&#10;Descripción generada automáticamente">
            <a:extLst>
              <a:ext uri="{FF2B5EF4-FFF2-40B4-BE49-F238E27FC236}">
                <a16:creationId xmlns:a16="http://schemas.microsoft.com/office/drawing/2014/main" id="{89A70ACC-EDB8-4A53-B9AC-74235667D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60"/>
            <a:ext cx="12192000" cy="6868160"/>
          </a:xfrm>
        </p:spPr>
      </p:pic>
      <p:pic>
        <p:nvPicPr>
          <p:cNvPr id="4" name="Imagen 3" descr="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842DE497-B99E-4B52-8AE9-A8BC65D69AA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969" y="727167"/>
            <a:ext cx="11088061" cy="5418290"/>
          </a:xfrm>
          <a:prstGeom prst="rect">
            <a:avLst/>
          </a:prstGeom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90320B0-22DF-4567-AF09-9BC6FA38695D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2" y="214816"/>
            <a:ext cx="1218519" cy="102470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9346241-E052-494B-A104-370F289F09BE}"/>
              </a:ext>
            </a:extLst>
          </p:cNvPr>
          <p:cNvSpPr txBox="1"/>
          <p:nvPr/>
        </p:nvSpPr>
        <p:spPr>
          <a:xfrm>
            <a:off x="4897120" y="282682"/>
            <a:ext cx="590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Diagrama de flujo</a:t>
            </a:r>
          </a:p>
        </p:txBody>
      </p:sp>
    </p:spTree>
    <p:extLst>
      <p:ext uri="{BB962C8B-B14F-4D97-AF65-F5344CB8AC3E}">
        <p14:creationId xmlns:p14="http://schemas.microsoft.com/office/powerpoint/2010/main" val="654805728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905A51-6775-4CDF-B2C9-012BB3C7D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Flor de color naranja&#10;&#10;Descripción generada automáticamente">
            <a:extLst>
              <a:ext uri="{FF2B5EF4-FFF2-40B4-BE49-F238E27FC236}">
                <a16:creationId xmlns:a16="http://schemas.microsoft.com/office/drawing/2014/main" id="{89A70ACC-EDB8-4A53-B9AC-74235667D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0160"/>
            <a:ext cx="12192000" cy="6868160"/>
          </a:xfrm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90320B0-22DF-4567-AF09-9BC6FA386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93702" y="214816"/>
            <a:ext cx="1218519" cy="1024703"/>
          </a:xfrm>
          <a:prstGeom prst="rect">
            <a:avLst/>
          </a:prstGeom>
        </p:spPr>
      </p:pic>
      <p:sp>
        <p:nvSpPr>
          <p:cNvPr id="8" name="CuadroTexto 7">
            <a:extLst>
              <a:ext uri="{FF2B5EF4-FFF2-40B4-BE49-F238E27FC236}">
                <a16:creationId xmlns:a16="http://schemas.microsoft.com/office/drawing/2014/main" id="{C9346241-E052-494B-A104-370F289F09BE}"/>
              </a:ext>
            </a:extLst>
          </p:cNvPr>
          <p:cNvSpPr txBox="1"/>
          <p:nvPr/>
        </p:nvSpPr>
        <p:spPr>
          <a:xfrm>
            <a:off x="4897120" y="282682"/>
            <a:ext cx="590296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/>
              <a:t>Diagrama de flujo</a:t>
            </a:r>
          </a:p>
        </p:txBody>
      </p:sp>
      <p:pic>
        <p:nvPicPr>
          <p:cNvPr id="7" name="Imagen 6" descr="Imagen que contiene mapa, texto&#10;&#10;Descripción generada automáticamente">
            <a:extLst>
              <a:ext uri="{FF2B5EF4-FFF2-40B4-BE49-F238E27FC236}">
                <a16:creationId xmlns:a16="http://schemas.microsoft.com/office/drawing/2014/main" id="{F858C3BB-91E4-4CF7-A98F-5846391DFE7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919643" y="1326067"/>
            <a:ext cx="8672312" cy="516680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387254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905A51-6775-4CDF-B2C9-012BB3C7D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Flor de color naranja&#10;&#10;Descripción generada automáticamente">
            <a:extLst>
              <a:ext uri="{FF2B5EF4-FFF2-40B4-BE49-F238E27FC236}">
                <a16:creationId xmlns:a16="http://schemas.microsoft.com/office/drawing/2014/main" id="{89A70ACC-EDB8-4A53-B9AC-74235667D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160"/>
          </a:xfrm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90320B0-22DF-4567-AF09-9BC6FA386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95FDE183-5EAD-4C58-9DDC-873991D8659D}"/>
              </a:ext>
            </a:extLst>
          </p:cNvPr>
          <p:cNvSpPr txBox="1"/>
          <p:nvPr/>
        </p:nvSpPr>
        <p:spPr>
          <a:xfrm>
            <a:off x="3537707" y="1443841"/>
            <a:ext cx="7511123" cy="452431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600" dirty="0">
                <a:solidFill>
                  <a:schemeClr val="bg1"/>
                </a:solidFill>
              </a:rPr>
              <a:t>¿Que soluciones tenemos?</a:t>
            </a:r>
          </a:p>
          <a:p>
            <a:endParaRPr lang="es-CL" sz="3600" dirty="0">
              <a:solidFill>
                <a:schemeClr val="bg1"/>
              </a:solidFill>
            </a:endParaRPr>
          </a:p>
          <a:p>
            <a:endParaRPr lang="es-CL" sz="3600" u="sng" dirty="0">
              <a:solidFill>
                <a:schemeClr val="bg1"/>
              </a:solidFill>
            </a:endParaRPr>
          </a:p>
          <a:p>
            <a:r>
              <a:rPr lang="es-CL" sz="3600" dirty="0">
                <a:solidFill>
                  <a:schemeClr val="bg1"/>
                </a:solidFill>
              </a:rPr>
              <a:t>° Propuesta 1</a:t>
            </a:r>
          </a:p>
          <a:p>
            <a:endParaRPr lang="es-CL" sz="3600" dirty="0">
              <a:solidFill>
                <a:schemeClr val="bg1"/>
              </a:solidFill>
            </a:endParaRPr>
          </a:p>
          <a:p>
            <a:r>
              <a:rPr lang="es-CL" sz="3600" dirty="0">
                <a:solidFill>
                  <a:schemeClr val="bg1"/>
                </a:solidFill>
              </a:rPr>
              <a:t>° Propuesta 2 </a:t>
            </a:r>
          </a:p>
          <a:p>
            <a:endParaRPr lang="es-CL" sz="3600" u="sng" dirty="0">
              <a:solidFill>
                <a:schemeClr val="bg1"/>
              </a:solidFill>
            </a:endParaRPr>
          </a:p>
          <a:p>
            <a:r>
              <a:rPr lang="es-CL" sz="3600" dirty="0">
                <a:solidFill>
                  <a:schemeClr val="bg1"/>
                </a:solidFill>
              </a:rPr>
              <a:t>° Propuesta 3</a:t>
            </a:r>
          </a:p>
        </p:txBody>
      </p:sp>
    </p:spTree>
    <p:extLst>
      <p:ext uri="{BB962C8B-B14F-4D97-AF65-F5344CB8AC3E}">
        <p14:creationId xmlns:p14="http://schemas.microsoft.com/office/powerpoint/2010/main" val="1496347888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905A51-6775-4CDF-B2C9-012BB3C7D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Flor de color naranja&#10;&#10;Descripción generada automáticamente">
            <a:extLst>
              <a:ext uri="{FF2B5EF4-FFF2-40B4-BE49-F238E27FC236}">
                <a16:creationId xmlns:a16="http://schemas.microsoft.com/office/drawing/2014/main" id="{89A70ACC-EDB8-4A53-B9AC-74235667D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160"/>
          </a:xfrm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90320B0-22DF-4567-AF09-9BC6FA386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pic>
        <p:nvPicPr>
          <p:cNvPr id="10" name="Imagen 9" descr="Imagen que contiene dibujo, señal&#10;&#10;Descripción generada automáticamente">
            <a:extLst>
              <a:ext uri="{FF2B5EF4-FFF2-40B4-BE49-F238E27FC236}">
                <a16:creationId xmlns:a16="http://schemas.microsoft.com/office/drawing/2014/main" id="{5D137539-A497-4931-ACC1-8A6EB8DF0AA6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1113" y="2643702"/>
            <a:ext cx="2049406" cy="1024703"/>
          </a:xfrm>
          <a:prstGeom prst="rect">
            <a:avLst/>
          </a:prstGeom>
        </p:spPr>
      </p:pic>
      <p:pic>
        <p:nvPicPr>
          <p:cNvPr id="12" name="Imagen 11">
            <a:extLst>
              <a:ext uri="{FF2B5EF4-FFF2-40B4-BE49-F238E27FC236}">
                <a16:creationId xmlns:a16="http://schemas.microsoft.com/office/drawing/2014/main" id="{A14A1E7E-7CCD-400F-8EBF-2B5E95AAF1ED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451199" y="2581351"/>
            <a:ext cx="2215515" cy="1149403"/>
          </a:xfrm>
          <a:prstGeom prst="rect">
            <a:avLst/>
          </a:prstGeom>
        </p:spPr>
      </p:pic>
      <p:pic>
        <p:nvPicPr>
          <p:cNvPr id="14" name="Imagen 13">
            <a:extLst>
              <a:ext uri="{FF2B5EF4-FFF2-40B4-BE49-F238E27FC236}">
                <a16:creationId xmlns:a16="http://schemas.microsoft.com/office/drawing/2014/main" id="{1F6FD4F8-E954-40B5-84F3-A5874E132589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103894" y="2549349"/>
            <a:ext cx="1119056" cy="1119056"/>
          </a:xfrm>
          <a:prstGeom prst="rect">
            <a:avLst/>
          </a:prstGeom>
        </p:spPr>
      </p:pic>
      <p:pic>
        <p:nvPicPr>
          <p:cNvPr id="16" name="Imagen 15" descr="Imagen que contiene captura de pantalla&#10;&#10;Descripción generada automáticamente">
            <a:extLst>
              <a:ext uri="{FF2B5EF4-FFF2-40B4-BE49-F238E27FC236}">
                <a16:creationId xmlns:a16="http://schemas.microsoft.com/office/drawing/2014/main" id="{1414A93F-E900-41E5-A40B-D24CAB7EE38B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9664564" y="2462682"/>
            <a:ext cx="1782445" cy="1182472"/>
          </a:xfrm>
          <a:prstGeom prst="rect">
            <a:avLst/>
          </a:prstGeom>
        </p:spPr>
      </p:pic>
      <p:sp>
        <p:nvSpPr>
          <p:cNvPr id="9" name="Flecha: a la derecha 8">
            <a:extLst>
              <a:ext uri="{FF2B5EF4-FFF2-40B4-BE49-F238E27FC236}">
                <a16:creationId xmlns:a16="http://schemas.microsoft.com/office/drawing/2014/main" id="{7A6B5155-F5D8-4275-8F56-1744E9D4F692}"/>
              </a:ext>
            </a:extLst>
          </p:cNvPr>
          <p:cNvSpPr/>
          <p:nvPr/>
        </p:nvSpPr>
        <p:spPr>
          <a:xfrm>
            <a:off x="2485748" y="3053918"/>
            <a:ext cx="852256" cy="3750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7" name="Flecha: a la derecha 16">
            <a:extLst>
              <a:ext uri="{FF2B5EF4-FFF2-40B4-BE49-F238E27FC236}">
                <a16:creationId xmlns:a16="http://schemas.microsoft.com/office/drawing/2014/main" id="{65B88DDA-A57F-42EA-8DDB-F80AB9A74EF0}"/>
              </a:ext>
            </a:extLst>
          </p:cNvPr>
          <p:cNvSpPr/>
          <p:nvPr/>
        </p:nvSpPr>
        <p:spPr>
          <a:xfrm>
            <a:off x="5959176" y="2968511"/>
            <a:ext cx="852256" cy="3750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8" name="Flecha: a la derecha 17">
            <a:extLst>
              <a:ext uri="{FF2B5EF4-FFF2-40B4-BE49-F238E27FC236}">
                <a16:creationId xmlns:a16="http://schemas.microsoft.com/office/drawing/2014/main" id="{135E20CB-71CE-43BE-9190-1CD4C942FC2C}"/>
              </a:ext>
            </a:extLst>
          </p:cNvPr>
          <p:cNvSpPr/>
          <p:nvPr/>
        </p:nvSpPr>
        <p:spPr>
          <a:xfrm>
            <a:off x="8484579" y="2904107"/>
            <a:ext cx="852256" cy="375082"/>
          </a:xfrm>
          <a:prstGeom prst="rightArrow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/>
          </a:p>
        </p:txBody>
      </p:sp>
      <p:sp>
        <p:nvSpPr>
          <p:cNvPr id="11" name="CuadroTexto 10">
            <a:extLst>
              <a:ext uri="{FF2B5EF4-FFF2-40B4-BE49-F238E27FC236}">
                <a16:creationId xmlns:a16="http://schemas.microsoft.com/office/drawing/2014/main" id="{5B476150-67FF-4265-BCD6-DE0202448570}"/>
              </a:ext>
            </a:extLst>
          </p:cNvPr>
          <p:cNvSpPr txBox="1"/>
          <p:nvPr/>
        </p:nvSpPr>
        <p:spPr>
          <a:xfrm>
            <a:off x="126074" y="4492608"/>
            <a:ext cx="11939852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1"/>
                </a:solidFill>
              </a:rPr>
              <a:t>Dificultad: Baja.</a:t>
            </a:r>
            <a:br>
              <a:rPr lang="es-CL" dirty="0">
                <a:solidFill>
                  <a:schemeClr val="bg1"/>
                </a:solidFill>
              </a:rPr>
            </a:br>
            <a:r>
              <a:rPr lang="es-CL" dirty="0">
                <a:solidFill>
                  <a:schemeClr val="bg1"/>
                </a:solidFill>
              </a:rPr>
              <a:t>Documentación sobre herramientas: Mucha.</a:t>
            </a:r>
          </a:p>
          <a:p>
            <a:r>
              <a:rPr lang="es-CL" dirty="0">
                <a:solidFill>
                  <a:schemeClr val="bg1"/>
                </a:solidFill>
              </a:rPr>
              <a:t>Contribución: Un programa capas de analizar datos sobre contaminación medioambiental y mostrar en una interfaz grafica simple los datos a exponer.</a:t>
            </a:r>
          </a:p>
          <a:p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263518552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Flor de color naranja&#10;&#10;Descripción generada automáticamente">
            <a:extLst>
              <a:ext uri="{FF2B5EF4-FFF2-40B4-BE49-F238E27FC236}">
                <a16:creationId xmlns:a16="http://schemas.microsoft.com/office/drawing/2014/main" id="{89A70ACC-EDB8-4A53-B9AC-74235667D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160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1E905A51-6775-4CDF-B2C9-012BB3C7D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90320B0-22DF-4567-AF09-9BC6FA386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pic>
        <p:nvPicPr>
          <p:cNvPr id="4" name="Imagen 3" descr="Imagen que contiene dibujo, señal&#10;&#10;Descripción generada automáticamente">
            <a:extLst>
              <a:ext uri="{FF2B5EF4-FFF2-40B4-BE49-F238E27FC236}">
                <a16:creationId xmlns:a16="http://schemas.microsoft.com/office/drawing/2014/main" id="{E8DA7CB0-F5B8-42E6-9E9C-860B406DCFF4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24744" y="1381087"/>
            <a:ext cx="1117603" cy="1072898"/>
          </a:xfrm>
          <a:prstGeom prst="rect">
            <a:avLst/>
          </a:prstGeom>
        </p:spPr>
      </p:pic>
      <p:pic>
        <p:nvPicPr>
          <p:cNvPr id="10" name="Imagen 9">
            <a:extLst>
              <a:ext uri="{FF2B5EF4-FFF2-40B4-BE49-F238E27FC236}">
                <a16:creationId xmlns:a16="http://schemas.microsoft.com/office/drawing/2014/main" id="{9FB410FD-0B18-46B4-A2C3-8D046E30C765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97999" y="1346677"/>
            <a:ext cx="1429547" cy="1072897"/>
          </a:xfrm>
          <a:prstGeom prst="rect">
            <a:avLst/>
          </a:prstGeom>
        </p:spPr>
      </p:pic>
      <p:sp>
        <p:nvSpPr>
          <p:cNvPr id="11" name="Signo más 10">
            <a:extLst>
              <a:ext uri="{FF2B5EF4-FFF2-40B4-BE49-F238E27FC236}">
                <a16:creationId xmlns:a16="http://schemas.microsoft.com/office/drawing/2014/main" id="{9B2F2782-3009-44ED-87FD-A7B155A0E6CA}"/>
              </a:ext>
            </a:extLst>
          </p:cNvPr>
          <p:cNvSpPr/>
          <p:nvPr/>
        </p:nvSpPr>
        <p:spPr>
          <a:xfrm>
            <a:off x="2329953" y="1755638"/>
            <a:ext cx="288927" cy="280987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2" name="Signo más 11">
            <a:extLst>
              <a:ext uri="{FF2B5EF4-FFF2-40B4-BE49-F238E27FC236}">
                <a16:creationId xmlns:a16="http://schemas.microsoft.com/office/drawing/2014/main" id="{F25EFC72-870C-4990-8A9A-32726DCF60B4}"/>
              </a:ext>
            </a:extLst>
          </p:cNvPr>
          <p:cNvSpPr/>
          <p:nvPr/>
        </p:nvSpPr>
        <p:spPr>
          <a:xfrm>
            <a:off x="4626748" y="1742633"/>
            <a:ext cx="288927" cy="280987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pic>
        <p:nvPicPr>
          <p:cNvPr id="14" name="Imagen 13" descr="Imagen que contiene medidor&#10;&#10;Descripción generada automáticamente">
            <a:extLst>
              <a:ext uri="{FF2B5EF4-FFF2-40B4-BE49-F238E27FC236}">
                <a16:creationId xmlns:a16="http://schemas.microsoft.com/office/drawing/2014/main" id="{FA887009-E34B-4FDD-A8C0-83976E50067A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985" y="1381088"/>
            <a:ext cx="1363658" cy="1072897"/>
          </a:xfrm>
          <a:prstGeom prst="rect">
            <a:avLst/>
          </a:prstGeom>
        </p:spPr>
      </p:pic>
      <p:pic>
        <p:nvPicPr>
          <p:cNvPr id="17" name="Imagen 16" descr="Imagen que contiene refrigerador&#10;&#10;Descripción generada automáticamente">
            <a:extLst>
              <a:ext uri="{FF2B5EF4-FFF2-40B4-BE49-F238E27FC236}">
                <a16:creationId xmlns:a16="http://schemas.microsoft.com/office/drawing/2014/main" id="{F6445492-18F4-46B9-8E47-EFE7A0EE1E2F}"/>
              </a:ext>
            </a:extLst>
          </p:cNvPr>
          <p:cNvPicPr>
            <a:picLocks noChangeAspect="1"/>
          </p:cNvPicPr>
          <p:nvPr/>
        </p:nvPicPr>
        <p:blipFill>
          <a:blip r:embed="rId7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8496" y="3477028"/>
            <a:ext cx="1668952" cy="1072898"/>
          </a:xfrm>
          <a:prstGeom prst="rect">
            <a:avLst/>
          </a:prstGeom>
        </p:spPr>
      </p:pic>
      <p:pic>
        <p:nvPicPr>
          <p:cNvPr id="19" name="Imagen 18" descr="Imagen que contiene dibujo&#10;&#10;Descripción generada automáticamente">
            <a:extLst>
              <a:ext uri="{FF2B5EF4-FFF2-40B4-BE49-F238E27FC236}">
                <a16:creationId xmlns:a16="http://schemas.microsoft.com/office/drawing/2014/main" id="{096B0725-7E86-4CF1-B997-61E6A41FD9F2}"/>
              </a:ext>
            </a:extLst>
          </p:cNvPr>
          <p:cNvPicPr>
            <a:picLocks noChangeAspect="1"/>
          </p:cNvPicPr>
          <p:nvPr/>
        </p:nvPicPr>
        <p:blipFill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745284" y="3477028"/>
            <a:ext cx="1817701" cy="1090621"/>
          </a:xfrm>
          <a:prstGeom prst="rect">
            <a:avLst/>
          </a:prstGeom>
        </p:spPr>
      </p:pic>
      <p:sp>
        <p:nvSpPr>
          <p:cNvPr id="20" name="Signo más 19">
            <a:extLst>
              <a:ext uri="{FF2B5EF4-FFF2-40B4-BE49-F238E27FC236}">
                <a16:creationId xmlns:a16="http://schemas.microsoft.com/office/drawing/2014/main" id="{F57582A0-34D3-4BA1-B061-14299C1BCA23}"/>
              </a:ext>
            </a:extLst>
          </p:cNvPr>
          <p:cNvSpPr/>
          <p:nvPr/>
        </p:nvSpPr>
        <p:spPr>
          <a:xfrm>
            <a:off x="2329952" y="3844515"/>
            <a:ext cx="288927" cy="280987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pic>
        <p:nvPicPr>
          <p:cNvPr id="23" name="Imagen 22" descr="Imagen que contiene rueda&#10;&#10;Descripción generada automáticamente">
            <a:extLst>
              <a:ext uri="{FF2B5EF4-FFF2-40B4-BE49-F238E27FC236}">
                <a16:creationId xmlns:a16="http://schemas.microsoft.com/office/drawing/2014/main" id="{1936FEAF-FEAA-4B2B-9F54-F555ECFA24D7}"/>
              </a:ext>
            </a:extLst>
          </p:cNvPr>
          <p:cNvPicPr>
            <a:picLocks noChangeAspect="1"/>
          </p:cNvPicPr>
          <p:nvPr/>
        </p:nvPicPr>
        <p:blipFill>
          <a:blip r:embed="rId9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411985" y="3446223"/>
            <a:ext cx="1866900" cy="1050131"/>
          </a:xfrm>
          <a:prstGeom prst="rect">
            <a:avLst/>
          </a:prstGeom>
        </p:spPr>
      </p:pic>
      <p:sp>
        <p:nvSpPr>
          <p:cNvPr id="25" name="Signo más 24">
            <a:extLst>
              <a:ext uri="{FF2B5EF4-FFF2-40B4-BE49-F238E27FC236}">
                <a16:creationId xmlns:a16="http://schemas.microsoft.com/office/drawing/2014/main" id="{3ED433DF-8917-4AEA-9A29-BE69C6EC486A}"/>
              </a:ext>
            </a:extLst>
          </p:cNvPr>
          <p:cNvSpPr/>
          <p:nvPr/>
        </p:nvSpPr>
        <p:spPr>
          <a:xfrm>
            <a:off x="4767994" y="3841030"/>
            <a:ext cx="288927" cy="280987"/>
          </a:xfrm>
          <a:prstGeom prst="mathPlus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 dirty="0"/>
          </a:p>
        </p:txBody>
      </p:sp>
      <p:sp>
        <p:nvSpPr>
          <p:cNvPr id="18" name="CuadroTexto 17">
            <a:extLst>
              <a:ext uri="{FF2B5EF4-FFF2-40B4-BE49-F238E27FC236}">
                <a16:creationId xmlns:a16="http://schemas.microsoft.com/office/drawing/2014/main" id="{31B1E1E6-03A7-4702-B58B-EE8BD5F0B738}"/>
              </a:ext>
            </a:extLst>
          </p:cNvPr>
          <p:cNvSpPr txBox="1"/>
          <p:nvPr/>
        </p:nvSpPr>
        <p:spPr>
          <a:xfrm>
            <a:off x="444498" y="5117740"/>
            <a:ext cx="114338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1"/>
                </a:solidFill>
              </a:rPr>
              <a:t>Dificultad: Media.</a:t>
            </a:r>
            <a:br>
              <a:rPr lang="es-CL" dirty="0">
                <a:solidFill>
                  <a:schemeClr val="bg1"/>
                </a:solidFill>
              </a:rPr>
            </a:br>
            <a:r>
              <a:rPr lang="es-CL" dirty="0">
                <a:solidFill>
                  <a:schemeClr val="bg1"/>
                </a:solidFill>
              </a:rPr>
              <a:t>Documentación sobre herramientas: Mucha.</a:t>
            </a:r>
          </a:p>
          <a:p>
            <a:r>
              <a:rPr lang="es-CL" dirty="0">
                <a:solidFill>
                  <a:schemeClr val="bg1"/>
                </a:solidFill>
              </a:rPr>
              <a:t>Contribución: Crear un producto capas de censar los datos de contaminación medioambiental que funcione de forma </a:t>
            </a:r>
            <a:r>
              <a:rPr lang="es-CL" dirty="0" err="1">
                <a:solidFill>
                  <a:schemeClr val="bg1"/>
                </a:solidFill>
              </a:rPr>
              <a:t>Sync</a:t>
            </a:r>
            <a:r>
              <a:rPr lang="es-CL" dirty="0">
                <a:solidFill>
                  <a:schemeClr val="bg1"/>
                </a:solidFill>
              </a:rPr>
              <a:t> con la Api de Twitter y sea capas de enviar una alerta cuando los índices sean perjudiciales para la salud.</a:t>
            </a: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3453900051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1E905A51-6775-4CDF-B2C9-012BB3C7D46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Flor de color naranja&#10;&#10;Descripción generada automáticamente">
            <a:extLst>
              <a:ext uri="{FF2B5EF4-FFF2-40B4-BE49-F238E27FC236}">
                <a16:creationId xmlns:a16="http://schemas.microsoft.com/office/drawing/2014/main" id="{89A70ACC-EDB8-4A53-B9AC-74235667DCD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68160"/>
          </a:xfrm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B90320B0-22DF-4567-AF09-9BC6FA38695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pic>
        <p:nvPicPr>
          <p:cNvPr id="4" name="Imagen 3" descr="Imagen que contiene dibujo&#10;&#10;Descripción generada automáticamente">
            <a:extLst>
              <a:ext uri="{FF2B5EF4-FFF2-40B4-BE49-F238E27FC236}">
                <a16:creationId xmlns:a16="http://schemas.microsoft.com/office/drawing/2014/main" id="{6649746B-BADD-41DA-A057-36E8E9B543F0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02615" y="1690688"/>
            <a:ext cx="1945144" cy="555121"/>
          </a:xfrm>
          <a:prstGeom prst="rect">
            <a:avLst/>
          </a:prstGeom>
        </p:spPr>
      </p:pic>
      <p:pic>
        <p:nvPicPr>
          <p:cNvPr id="8" name="Imagen 7" descr="Imagen que contiene dibujo&#10;&#10;Descripción generada automáticamente">
            <a:extLst>
              <a:ext uri="{FF2B5EF4-FFF2-40B4-BE49-F238E27FC236}">
                <a16:creationId xmlns:a16="http://schemas.microsoft.com/office/drawing/2014/main" id="{F8674D1B-C5BA-4B2B-874C-0F582164C960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951830" y="1617211"/>
            <a:ext cx="871666" cy="676823"/>
          </a:xfrm>
          <a:prstGeom prst="rect">
            <a:avLst/>
          </a:prstGeom>
        </p:spPr>
      </p:pic>
      <p:sp>
        <p:nvSpPr>
          <p:cNvPr id="10" name="Círculo: vacío 9">
            <a:extLst>
              <a:ext uri="{FF2B5EF4-FFF2-40B4-BE49-F238E27FC236}">
                <a16:creationId xmlns:a16="http://schemas.microsoft.com/office/drawing/2014/main" id="{A464FA4C-2EB7-4901-8330-7AC08EE01CEE}"/>
              </a:ext>
            </a:extLst>
          </p:cNvPr>
          <p:cNvSpPr/>
          <p:nvPr/>
        </p:nvSpPr>
        <p:spPr>
          <a:xfrm>
            <a:off x="2476870" y="1855433"/>
            <a:ext cx="275208" cy="200380"/>
          </a:xfrm>
          <a:prstGeom prst="donut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s-CL">
              <a:solidFill>
                <a:schemeClr val="tx1"/>
              </a:solidFill>
            </a:endParaRPr>
          </a:p>
        </p:txBody>
      </p:sp>
      <p:pic>
        <p:nvPicPr>
          <p:cNvPr id="14" name="Imagen 13" descr="Una captura de pantalla de un celular con letras&#10;&#10;Descripción generada automáticamente">
            <a:extLst>
              <a:ext uri="{FF2B5EF4-FFF2-40B4-BE49-F238E27FC236}">
                <a16:creationId xmlns:a16="http://schemas.microsoft.com/office/drawing/2014/main" id="{F4E92627-3CB8-457B-8666-53DF70816666}"/>
              </a:ext>
            </a:extLst>
          </p:cNvPr>
          <p:cNvPicPr>
            <a:picLocks noChangeAspect="1"/>
          </p:cNvPicPr>
          <p:nvPr/>
        </p:nvPicPr>
        <p:blipFill>
          <a:blip r:embed="rId6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306178" y="2699196"/>
            <a:ext cx="1773648" cy="2227911"/>
          </a:xfrm>
          <a:prstGeom prst="rect">
            <a:avLst/>
          </a:prstGeom>
        </p:spPr>
      </p:pic>
      <p:sp>
        <p:nvSpPr>
          <p:cNvPr id="16" name="CuadroTexto 15">
            <a:extLst>
              <a:ext uri="{FF2B5EF4-FFF2-40B4-BE49-F238E27FC236}">
                <a16:creationId xmlns:a16="http://schemas.microsoft.com/office/drawing/2014/main" id="{A6623D83-00E1-4821-B3AB-A2C44F8243A8}"/>
              </a:ext>
            </a:extLst>
          </p:cNvPr>
          <p:cNvSpPr txBox="1"/>
          <p:nvPr/>
        </p:nvSpPr>
        <p:spPr>
          <a:xfrm>
            <a:off x="444498" y="5117740"/>
            <a:ext cx="11433824" cy="147732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1"/>
                </a:solidFill>
              </a:rPr>
              <a:t>Dificultad: Alta.</a:t>
            </a:r>
            <a:br>
              <a:rPr lang="es-CL" dirty="0">
                <a:solidFill>
                  <a:schemeClr val="bg1"/>
                </a:solidFill>
              </a:rPr>
            </a:br>
            <a:r>
              <a:rPr lang="es-CL" dirty="0">
                <a:solidFill>
                  <a:schemeClr val="bg1"/>
                </a:solidFill>
              </a:rPr>
              <a:t>Documentación sobre herramientas: Media.</a:t>
            </a:r>
          </a:p>
          <a:p>
            <a:r>
              <a:rPr lang="es-CL" dirty="0">
                <a:solidFill>
                  <a:schemeClr val="bg1"/>
                </a:solidFill>
              </a:rPr>
              <a:t>Contribución: Tomar los datos que ya están sobre contaminación por PM2.5 Y PM10 y hacer análisis de datos con el fin de entregar datos duros extraídos del cie10 sobre tazas de mortalidad, enfermos </a:t>
            </a:r>
            <a:r>
              <a:rPr lang="es-CL" dirty="0" err="1">
                <a:solidFill>
                  <a:schemeClr val="bg1"/>
                </a:solidFill>
              </a:rPr>
              <a:t>cronicos</a:t>
            </a:r>
            <a:r>
              <a:rPr lang="es-CL" dirty="0">
                <a:solidFill>
                  <a:schemeClr val="bg1"/>
                </a:solidFill>
              </a:rPr>
              <a:t>, índice de </a:t>
            </a:r>
            <a:r>
              <a:rPr lang="es-CL" dirty="0" err="1">
                <a:solidFill>
                  <a:schemeClr val="bg1"/>
                </a:solidFill>
              </a:rPr>
              <a:t>cancer</a:t>
            </a:r>
            <a:r>
              <a:rPr lang="es-CL" dirty="0">
                <a:solidFill>
                  <a:schemeClr val="bg1"/>
                </a:solidFill>
              </a:rPr>
              <a:t>, etc. </a:t>
            </a:r>
            <a:br>
              <a:rPr lang="es-CL" dirty="0">
                <a:solidFill>
                  <a:schemeClr val="bg1"/>
                </a:solidFill>
              </a:rPr>
            </a:br>
            <a:endParaRPr lang="es-CL" dirty="0"/>
          </a:p>
        </p:txBody>
      </p:sp>
    </p:spTree>
    <p:extLst>
      <p:ext uri="{BB962C8B-B14F-4D97-AF65-F5344CB8AC3E}">
        <p14:creationId xmlns:p14="http://schemas.microsoft.com/office/powerpoint/2010/main" val="1363389711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ítulo 1">
            <a:extLst>
              <a:ext uri="{FF2B5EF4-FFF2-40B4-BE49-F238E27FC236}">
                <a16:creationId xmlns:a16="http://schemas.microsoft.com/office/drawing/2014/main" id="{EA169A87-81DF-46E0-84BB-3F613BD64A1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5" name="Marcador de contenido 4" descr="Imagen que contiene árbol, planta, parque, palma&#10;&#10;Descripción generada automáticamente">
            <a:extLst>
              <a:ext uri="{FF2B5EF4-FFF2-40B4-BE49-F238E27FC236}">
                <a16:creationId xmlns:a16="http://schemas.microsoft.com/office/drawing/2014/main" id="{0AF8BD50-182F-4BE8-B622-8D9E862D8E61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70701"/>
          </a:xfr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A3C49C9B-21D9-4F93-A0CD-AA26147F7B85}"/>
              </a:ext>
            </a:extLst>
          </p:cNvPr>
          <p:cNvSpPr txBox="1"/>
          <p:nvPr/>
        </p:nvSpPr>
        <p:spPr>
          <a:xfrm>
            <a:off x="2651760" y="6123543"/>
            <a:ext cx="728472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dirty="0">
                <a:solidFill>
                  <a:schemeClr val="bg1"/>
                </a:solidFill>
              </a:rPr>
              <a:t>Agradecimientos a Omar Valenzuela por facilitarnos estas hermosas fotos.</a:t>
            </a:r>
          </a:p>
        </p:txBody>
      </p:sp>
    </p:spTree>
    <p:extLst>
      <p:ext uri="{BB962C8B-B14F-4D97-AF65-F5344CB8AC3E}">
        <p14:creationId xmlns:p14="http://schemas.microsoft.com/office/powerpoint/2010/main" val="22578164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Imagen 4" descr="Flor de color amarillo&#10;&#10;Descripción generada automáticamente">
            <a:extLst>
              <a:ext uri="{FF2B5EF4-FFF2-40B4-BE49-F238E27FC236}">
                <a16:creationId xmlns:a16="http://schemas.microsoft.com/office/drawing/2014/main" id="{89E8D88A-EFB6-4F57-B27F-1E6914541337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929120"/>
          </a:xfrm>
          <a:prstGeom prst="rect">
            <a:avLst/>
          </a:prstGeo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39B2A7AE-F894-4799-9296-1221CD72397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63017" y="406400"/>
            <a:ext cx="9144000" cy="2387600"/>
          </a:xfrm>
        </p:spPr>
        <p:txBody>
          <a:bodyPr>
            <a:normAutofit/>
          </a:bodyPr>
          <a:lstStyle/>
          <a:p>
            <a:r>
              <a:rPr lang="es-ES" sz="28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Implementación del Algoritmo </a:t>
            </a:r>
            <a:r>
              <a:rPr lang="es-ES" sz="2800" b="1" dirty="0" err="1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Map-Matching</a:t>
            </a:r>
            <a:r>
              <a:rPr lang="es-ES" sz="2800" b="1" dirty="0">
                <a:solidFill>
                  <a:schemeClr val="bg1">
                    <a:lumMod val="95000"/>
                  </a:schemeClr>
                </a:solidFill>
                <a:latin typeface="Times New Roman" panose="02020603050405020304" pitchFamily="18" charset="0"/>
                <a:cs typeface="Times New Roman" panose="02020603050405020304" pitchFamily="18" charset="0"/>
              </a:rPr>
              <a:t> utilizado para medir el material particulado presente en Temuco y Padre Las Casas.</a:t>
            </a:r>
            <a:endParaRPr lang="es-CL" sz="2800" b="1" dirty="0">
              <a:solidFill>
                <a:schemeClr val="bg1">
                  <a:lumMod val="95000"/>
                </a:schemeClr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</p:txBody>
      </p:sp>
      <p:sp>
        <p:nvSpPr>
          <p:cNvPr id="3" name="Subtítulo 2">
            <a:extLst>
              <a:ext uri="{FF2B5EF4-FFF2-40B4-BE49-F238E27FC236}">
                <a16:creationId xmlns:a16="http://schemas.microsoft.com/office/drawing/2014/main" id="{3F2DF3AF-1B98-4E18-8C93-0EBA16CCAE5D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s-CL"/>
          </a:p>
        </p:txBody>
      </p:sp>
      <p:pic>
        <p:nvPicPr>
          <p:cNvPr id="7" name="Imagen 6" descr="Imagen que contiene dibujo&#10;&#10;Descripción generada automáticamente">
            <a:extLst>
              <a:ext uri="{FF2B5EF4-FFF2-40B4-BE49-F238E27FC236}">
                <a16:creationId xmlns:a16="http://schemas.microsoft.com/office/drawing/2014/main" id="{75070A88-8D2D-4953-958F-4691F5E00B02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176148"/>
            <a:ext cx="1218519" cy="10247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379435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pasto, verde, animal, pila&#10;&#10;Descripción generada automáticamente">
            <a:extLst>
              <a:ext uri="{FF2B5EF4-FFF2-40B4-BE49-F238E27FC236}">
                <a16:creationId xmlns:a16="http://schemas.microsoft.com/office/drawing/2014/main" id="{316AD0AB-C643-4136-99B4-6C345D19F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33005"/>
            <a:ext cx="12192000" cy="6891005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1D9773-EB4E-4347-8494-547E68E24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89455C12-0DD4-47D5-9088-260C6D3A9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E966C14A-4BAB-4E16-8205-FD377B325794}"/>
              </a:ext>
            </a:extLst>
          </p:cNvPr>
          <p:cNvSpPr txBox="1"/>
          <p:nvPr/>
        </p:nvSpPr>
        <p:spPr>
          <a:xfrm>
            <a:off x="941035" y="1256221"/>
            <a:ext cx="53532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dirty="0">
                <a:solidFill>
                  <a:schemeClr val="bg1"/>
                </a:solidFill>
              </a:rPr>
              <a:t>Algo sobre mi</a:t>
            </a:r>
          </a:p>
        </p:txBody>
      </p:sp>
    </p:spTree>
    <p:extLst>
      <p:ext uri="{BB962C8B-B14F-4D97-AF65-F5344CB8AC3E}">
        <p14:creationId xmlns:p14="http://schemas.microsoft.com/office/powerpoint/2010/main" val="2624747557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pasto, verde, animal, pila&#10;&#10;Descripción generada automáticamente">
            <a:extLst>
              <a:ext uri="{FF2B5EF4-FFF2-40B4-BE49-F238E27FC236}">
                <a16:creationId xmlns:a16="http://schemas.microsoft.com/office/drawing/2014/main" id="{316AD0AB-C643-4136-99B4-6C345D19F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14285"/>
            <a:ext cx="12192000" cy="7084045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1D9773-EB4E-4347-8494-547E68E24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89455C12-0DD4-47D5-9088-260C6D3A907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pic>
        <p:nvPicPr>
          <p:cNvPr id="4" name="Imagen 3" descr="Hombre con barba y bigote&#10;&#10;Descripción generada automáticamente">
            <a:extLst>
              <a:ext uri="{FF2B5EF4-FFF2-40B4-BE49-F238E27FC236}">
                <a16:creationId xmlns:a16="http://schemas.microsoft.com/office/drawing/2014/main" id="{00BCB4A9-3EE7-48C8-A09E-27642C913CA2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663017" y="1840996"/>
            <a:ext cx="1828688" cy="2434048"/>
          </a:xfrm>
          <a:prstGeom prst="rect">
            <a:avLst/>
          </a:prstGeom>
        </p:spPr>
      </p:pic>
      <p:sp>
        <p:nvSpPr>
          <p:cNvPr id="3" name="CuadroTexto 2">
            <a:extLst>
              <a:ext uri="{FF2B5EF4-FFF2-40B4-BE49-F238E27FC236}">
                <a16:creationId xmlns:a16="http://schemas.microsoft.com/office/drawing/2014/main" id="{B170E2A7-5C29-44D8-9D39-442A7E74D478}"/>
              </a:ext>
            </a:extLst>
          </p:cNvPr>
          <p:cNvSpPr txBox="1"/>
          <p:nvPr/>
        </p:nvSpPr>
        <p:spPr>
          <a:xfrm>
            <a:off x="3913932" y="1690688"/>
            <a:ext cx="7413094" cy="563231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400" dirty="0">
                <a:solidFill>
                  <a:schemeClr val="bg1"/>
                </a:solidFill>
              </a:rPr>
              <a:t>° Luis  Felipe Delgado Ayala</a:t>
            </a:r>
          </a:p>
          <a:p>
            <a:r>
              <a:rPr lang="es-CL" sz="2400" dirty="0">
                <a:solidFill>
                  <a:schemeClr val="bg1"/>
                </a:solidFill>
              </a:rPr>
              <a:t>° Estudiante de ingeniería en computación e informática.</a:t>
            </a:r>
          </a:p>
          <a:p>
            <a:r>
              <a:rPr lang="es-CL" sz="2400" dirty="0">
                <a:solidFill>
                  <a:schemeClr val="bg1"/>
                </a:solidFill>
              </a:rPr>
              <a:t>° Conocimientos previos (Python, Java, C, C++, SQL, Desarrollo de aplicaciones móviles y Machine </a:t>
            </a:r>
            <a:r>
              <a:rPr lang="es-CL" sz="2400" dirty="0" err="1">
                <a:solidFill>
                  <a:schemeClr val="bg1"/>
                </a:solidFill>
              </a:rPr>
              <a:t>Learning</a:t>
            </a:r>
            <a:r>
              <a:rPr lang="es-CL" sz="2400" dirty="0">
                <a:solidFill>
                  <a:schemeClr val="bg1"/>
                </a:solidFill>
              </a:rPr>
              <a:t> con Cloud </a:t>
            </a:r>
            <a:r>
              <a:rPr lang="es-CL" sz="2400" dirty="0" err="1">
                <a:solidFill>
                  <a:schemeClr val="bg1"/>
                </a:solidFill>
              </a:rPr>
              <a:t>Vision</a:t>
            </a:r>
            <a:r>
              <a:rPr lang="es-CL" sz="2400" dirty="0">
                <a:solidFill>
                  <a:schemeClr val="bg1"/>
                </a:solidFill>
              </a:rPr>
              <a:t> API de </a:t>
            </a:r>
            <a:r>
              <a:rPr lang="es-CL" sz="2400" dirty="0" err="1">
                <a:solidFill>
                  <a:schemeClr val="bg1"/>
                </a:solidFill>
              </a:rPr>
              <a:t>google</a:t>
            </a:r>
            <a:r>
              <a:rPr lang="es-CL" sz="2400" dirty="0">
                <a:solidFill>
                  <a:schemeClr val="bg1"/>
                </a:solidFill>
              </a:rPr>
              <a:t>).</a:t>
            </a:r>
          </a:p>
          <a:p>
            <a:r>
              <a:rPr lang="es-CL" sz="2400" dirty="0">
                <a:solidFill>
                  <a:schemeClr val="bg1"/>
                </a:solidFill>
              </a:rPr>
              <a:t>° Participe como guía en el curso educación futuro impartido por nuestra universidad en el año 2018.</a:t>
            </a:r>
          </a:p>
          <a:p>
            <a:r>
              <a:rPr lang="es-CL" sz="2400" dirty="0">
                <a:solidFill>
                  <a:schemeClr val="bg1"/>
                </a:solidFill>
              </a:rPr>
              <a:t>° Participe como tutor en curso de capacitación de profesores hecho por nuestra universidad y Explora los ríos en Valdivia.</a:t>
            </a:r>
          </a:p>
          <a:p>
            <a:r>
              <a:rPr lang="es-CL" sz="2400" dirty="0">
                <a:solidFill>
                  <a:schemeClr val="bg1"/>
                </a:solidFill>
              </a:rPr>
              <a:t>° Pasatiempos robótica, botánica y música.  </a:t>
            </a:r>
          </a:p>
          <a:p>
            <a:endParaRPr lang="es-CL" sz="2400" dirty="0">
              <a:solidFill>
                <a:schemeClr val="bg1"/>
              </a:solidFill>
            </a:endParaRPr>
          </a:p>
          <a:p>
            <a:endParaRPr lang="es-CL" sz="2400" dirty="0">
              <a:solidFill>
                <a:schemeClr val="bg1"/>
              </a:solidFill>
            </a:endParaRPr>
          </a:p>
          <a:p>
            <a:endParaRPr lang="es-CL" sz="2400" dirty="0">
              <a:solidFill>
                <a:schemeClr val="bg1"/>
              </a:solidFill>
            </a:endParaRPr>
          </a:p>
          <a:p>
            <a:endParaRPr lang="es-CL" sz="2400" dirty="0">
              <a:solidFill>
                <a:schemeClr val="bg1"/>
              </a:solidFill>
            </a:endParaRPr>
          </a:p>
        </p:txBody>
      </p:sp>
      <p:sp>
        <p:nvSpPr>
          <p:cNvPr id="7" name="CuadroTexto 6">
            <a:extLst>
              <a:ext uri="{FF2B5EF4-FFF2-40B4-BE49-F238E27FC236}">
                <a16:creationId xmlns:a16="http://schemas.microsoft.com/office/drawing/2014/main" id="{6633C381-14F9-4826-85C2-3EBFFED3862B}"/>
              </a:ext>
            </a:extLst>
          </p:cNvPr>
          <p:cNvSpPr txBox="1"/>
          <p:nvPr/>
        </p:nvSpPr>
        <p:spPr>
          <a:xfrm>
            <a:off x="941035" y="1256221"/>
            <a:ext cx="5353234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200" dirty="0">
                <a:solidFill>
                  <a:schemeClr val="bg1"/>
                </a:solidFill>
              </a:rPr>
              <a:t>Algo sobre mi</a:t>
            </a:r>
          </a:p>
        </p:txBody>
      </p:sp>
    </p:spTree>
    <p:extLst>
      <p:ext uri="{BB962C8B-B14F-4D97-AF65-F5344CB8AC3E}">
        <p14:creationId xmlns:p14="http://schemas.microsoft.com/office/powerpoint/2010/main" val="251051306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pasto, verde, animal, pila&#10;&#10;Descripción generada automáticamente">
            <a:extLst>
              <a:ext uri="{FF2B5EF4-FFF2-40B4-BE49-F238E27FC236}">
                <a16:creationId xmlns:a16="http://schemas.microsoft.com/office/drawing/2014/main" id="{316AD0AB-C643-4136-99B4-6C345D19F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91005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1D9773-EB4E-4347-8494-547E68E24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9" name="Imagen 8" descr="Planta con hojas verdes&#10;&#10;Descripción generada automáticamente">
            <a:extLst>
              <a:ext uri="{FF2B5EF4-FFF2-40B4-BE49-F238E27FC236}">
                <a16:creationId xmlns:a16="http://schemas.microsoft.com/office/drawing/2014/main" id="{2209E711-A9D8-4FE6-8E30-00585A13C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pic>
        <p:nvPicPr>
          <p:cNvPr id="10" name="Imagen 9" descr="Imagen que contiene dibujo&#10;&#10;Descripción generada automáticamente">
            <a:extLst>
              <a:ext uri="{FF2B5EF4-FFF2-40B4-BE49-F238E27FC236}">
                <a16:creationId xmlns:a16="http://schemas.microsoft.com/office/drawing/2014/main" id="{413CD6FC-88C1-46AC-9EE3-C69D1BD941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73E327FD-9ED3-48EA-9FA4-7BC8AD8FFED5}"/>
              </a:ext>
            </a:extLst>
          </p:cNvPr>
          <p:cNvSpPr txBox="1"/>
          <p:nvPr/>
        </p:nvSpPr>
        <p:spPr>
          <a:xfrm>
            <a:off x="1053757" y="1445580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39EC353-5575-4DC8-B7B2-F7954DA8623D}"/>
              </a:ext>
            </a:extLst>
          </p:cNvPr>
          <p:cNvSpPr txBox="1"/>
          <p:nvPr/>
        </p:nvSpPr>
        <p:spPr>
          <a:xfrm>
            <a:off x="2745397" y="2174860"/>
            <a:ext cx="7030720" cy="175432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600" b="1" dirty="0">
                <a:solidFill>
                  <a:schemeClr val="bg1"/>
                </a:solidFill>
              </a:rPr>
              <a:t>° ¿Que es el PM2,5 y PM10?.</a:t>
            </a:r>
          </a:p>
          <a:p>
            <a:endParaRPr lang="es-CL" sz="3600" b="1" dirty="0">
              <a:solidFill>
                <a:schemeClr val="bg1"/>
              </a:solidFill>
            </a:endParaRPr>
          </a:p>
          <a:p>
            <a:endParaRPr lang="es-CL" dirty="0"/>
          </a:p>
          <a:p>
            <a:r>
              <a:rPr lang="es-CL" dirty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2636027823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pasto, verde, animal, pila&#10;&#10;Descripción generada automáticamente">
            <a:extLst>
              <a:ext uri="{FF2B5EF4-FFF2-40B4-BE49-F238E27FC236}">
                <a16:creationId xmlns:a16="http://schemas.microsoft.com/office/drawing/2014/main" id="{316AD0AB-C643-4136-99B4-6C345D19F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91005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1D9773-EB4E-4347-8494-547E68E24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9" name="Imagen 8" descr="Planta con hojas verdes&#10;&#10;Descripción generada automáticamente">
            <a:extLst>
              <a:ext uri="{FF2B5EF4-FFF2-40B4-BE49-F238E27FC236}">
                <a16:creationId xmlns:a16="http://schemas.microsoft.com/office/drawing/2014/main" id="{2209E711-A9D8-4FE6-8E30-00585A13C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pic>
        <p:nvPicPr>
          <p:cNvPr id="10" name="Imagen 9" descr="Imagen que contiene dibujo&#10;&#10;Descripción generada automáticamente">
            <a:extLst>
              <a:ext uri="{FF2B5EF4-FFF2-40B4-BE49-F238E27FC236}">
                <a16:creationId xmlns:a16="http://schemas.microsoft.com/office/drawing/2014/main" id="{413CD6FC-88C1-46AC-9EE3-C69D1BD941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73E327FD-9ED3-48EA-9FA4-7BC8AD8FFED5}"/>
              </a:ext>
            </a:extLst>
          </p:cNvPr>
          <p:cNvSpPr txBox="1"/>
          <p:nvPr/>
        </p:nvSpPr>
        <p:spPr>
          <a:xfrm>
            <a:off x="1053757" y="1445580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39EC353-5575-4DC8-B7B2-F7954DA8623D}"/>
              </a:ext>
            </a:extLst>
          </p:cNvPr>
          <p:cNvSpPr txBox="1"/>
          <p:nvPr/>
        </p:nvSpPr>
        <p:spPr>
          <a:xfrm>
            <a:off x="2745397" y="2174860"/>
            <a:ext cx="7030720" cy="34163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600" b="1" dirty="0">
                <a:solidFill>
                  <a:schemeClr val="bg1"/>
                </a:solidFill>
              </a:rPr>
              <a:t>° ¿Que es el PM2,5 y PM10?.</a:t>
            </a:r>
          </a:p>
          <a:p>
            <a:r>
              <a:rPr lang="es-CL" sz="3600" b="1" dirty="0">
                <a:solidFill>
                  <a:schemeClr val="bg1"/>
                </a:solidFill>
              </a:rPr>
              <a:t>° ¿Que tan perjudicial es para la salud?</a:t>
            </a:r>
          </a:p>
          <a:p>
            <a:endParaRPr lang="es-CL" sz="3600" b="1" dirty="0">
              <a:solidFill>
                <a:schemeClr val="bg1"/>
              </a:solidFill>
            </a:endParaRPr>
          </a:p>
          <a:p>
            <a:endParaRPr lang="es-CL" sz="3600" b="1" dirty="0">
              <a:solidFill>
                <a:schemeClr val="bg1"/>
              </a:solidFill>
            </a:endParaRPr>
          </a:p>
          <a:p>
            <a:endParaRPr lang="es-CL" dirty="0"/>
          </a:p>
          <a:p>
            <a:r>
              <a:rPr lang="es-CL" dirty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264140324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pasto, verde, animal, pila&#10;&#10;Descripción generada automáticamente">
            <a:extLst>
              <a:ext uri="{FF2B5EF4-FFF2-40B4-BE49-F238E27FC236}">
                <a16:creationId xmlns:a16="http://schemas.microsoft.com/office/drawing/2014/main" id="{316AD0AB-C643-4136-99B4-6C345D19F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91005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1D9773-EB4E-4347-8494-547E68E24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9" name="Imagen 8" descr="Planta con hojas verdes&#10;&#10;Descripción generada automáticamente">
            <a:extLst>
              <a:ext uri="{FF2B5EF4-FFF2-40B4-BE49-F238E27FC236}">
                <a16:creationId xmlns:a16="http://schemas.microsoft.com/office/drawing/2014/main" id="{2209E711-A9D8-4FE6-8E30-00585A13CE08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58000"/>
          </a:xfrm>
          <a:prstGeom prst="rect">
            <a:avLst/>
          </a:prstGeom>
        </p:spPr>
      </p:pic>
      <p:pic>
        <p:nvPicPr>
          <p:cNvPr id="10" name="Imagen 9" descr="Imagen que contiene dibujo&#10;&#10;Descripción generada automáticamente">
            <a:extLst>
              <a:ext uri="{FF2B5EF4-FFF2-40B4-BE49-F238E27FC236}">
                <a16:creationId xmlns:a16="http://schemas.microsoft.com/office/drawing/2014/main" id="{413CD6FC-88C1-46AC-9EE3-C69D1BD94141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sp>
        <p:nvSpPr>
          <p:cNvPr id="11" name="CuadroTexto 10">
            <a:extLst>
              <a:ext uri="{FF2B5EF4-FFF2-40B4-BE49-F238E27FC236}">
                <a16:creationId xmlns:a16="http://schemas.microsoft.com/office/drawing/2014/main" id="{73E327FD-9ED3-48EA-9FA4-7BC8AD8FFED5}"/>
              </a:ext>
            </a:extLst>
          </p:cNvPr>
          <p:cNvSpPr txBox="1"/>
          <p:nvPr/>
        </p:nvSpPr>
        <p:spPr>
          <a:xfrm>
            <a:off x="1053757" y="1445580"/>
            <a:ext cx="32004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solidFill>
                  <a:schemeClr val="bg1"/>
                </a:solidFill>
              </a:rPr>
              <a:t>Introducción</a:t>
            </a:r>
          </a:p>
        </p:txBody>
      </p:sp>
      <p:sp>
        <p:nvSpPr>
          <p:cNvPr id="12" name="CuadroTexto 11">
            <a:extLst>
              <a:ext uri="{FF2B5EF4-FFF2-40B4-BE49-F238E27FC236}">
                <a16:creationId xmlns:a16="http://schemas.microsoft.com/office/drawing/2014/main" id="{939EC353-5575-4DC8-B7B2-F7954DA8623D}"/>
              </a:ext>
            </a:extLst>
          </p:cNvPr>
          <p:cNvSpPr txBox="1"/>
          <p:nvPr/>
        </p:nvSpPr>
        <p:spPr>
          <a:xfrm>
            <a:off x="2745397" y="2174860"/>
            <a:ext cx="7030720" cy="39703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3600" b="1" dirty="0">
                <a:solidFill>
                  <a:schemeClr val="bg1"/>
                </a:solidFill>
              </a:rPr>
              <a:t>° ¿Que es el PM2,5 y PM10?.</a:t>
            </a:r>
          </a:p>
          <a:p>
            <a:r>
              <a:rPr lang="es-CL" sz="3600" b="1" dirty="0">
                <a:solidFill>
                  <a:schemeClr val="bg1"/>
                </a:solidFill>
              </a:rPr>
              <a:t>° ¿Que tan perjudicial es para la salud?</a:t>
            </a:r>
          </a:p>
          <a:p>
            <a:r>
              <a:rPr lang="es-CL" sz="3600" b="1" dirty="0">
                <a:solidFill>
                  <a:schemeClr val="bg1"/>
                </a:solidFill>
              </a:rPr>
              <a:t>° ¿Qué hacemos para combatirle?</a:t>
            </a:r>
            <a:endParaRPr lang="es-CL" sz="3600" dirty="0">
              <a:solidFill>
                <a:schemeClr val="bg1"/>
              </a:solidFill>
            </a:endParaRPr>
          </a:p>
          <a:p>
            <a:endParaRPr lang="es-CL" sz="3600" b="1" dirty="0">
              <a:solidFill>
                <a:schemeClr val="bg1"/>
              </a:solidFill>
            </a:endParaRPr>
          </a:p>
          <a:p>
            <a:endParaRPr lang="es-CL" sz="3600" b="1" dirty="0">
              <a:solidFill>
                <a:schemeClr val="bg1"/>
              </a:solidFill>
            </a:endParaRPr>
          </a:p>
          <a:p>
            <a:endParaRPr lang="es-CL" dirty="0"/>
          </a:p>
          <a:p>
            <a:r>
              <a:rPr lang="es-CL" dirty="0"/>
              <a:t>°</a:t>
            </a:r>
          </a:p>
        </p:txBody>
      </p:sp>
    </p:spTree>
    <p:extLst>
      <p:ext uri="{BB962C8B-B14F-4D97-AF65-F5344CB8AC3E}">
        <p14:creationId xmlns:p14="http://schemas.microsoft.com/office/powerpoint/2010/main" val="13389082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pasto, verde, animal, pila&#10;&#10;Descripción generada automáticamente">
            <a:extLst>
              <a:ext uri="{FF2B5EF4-FFF2-40B4-BE49-F238E27FC236}">
                <a16:creationId xmlns:a16="http://schemas.microsoft.com/office/drawing/2014/main" id="{316AD0AB-C643-4136-99B4-6C345D19F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91005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1D9773-EB4E-4347-8494-547E68E24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4" name="Imagen 3" descr="Una flor rosa&#10;&#10;Descripción generada automáticamente">
            <a:extLst>
              <a:ext uri="{FF2B5EF4-FFF2-40B4-BE49-F238E27FC236}">
                <a16:creationId xmlns:a16="http://schemas.microsoft.com/office/drawing/2014/main" id="{D4C646D9-D9BD-447B-BD1B-32DC472190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42B7C474-C521-4566-9EB3-088E37E9DF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7C5D352-5579-4EC3-8AB1-6B26EDE2D228}"/>
              </a:ext>
            </a:extLst>
          </p:cNvPr>
          <p:cNvSpPr txBox="1"/>
          <p:nvPr/>
        </p:nvSpPr>
        <p:spPr>
          <a:xfrm>
            <a:off x="660180" y="1674674"/>
            <a:ext cx="11389579" cy="363176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solidFill>
                  <a:schemeClr val="bg1"/>
                </a:solidFill>
              </a:rPr>
              <a:t>Análisis del estado del Arte:</a:t>
            </a:r>
          </a:p>
          <a:p>
            <a:endParaRPr lang="es-CL" sz="2800" dirty="0">
              <a:solidFill>
                <a:schemeClr val="bg1"/>
              </a:solidFill>
            </a:endParaRPr>
          </a:p>
          <a:p>
            <a:r>
              <a:rPr lang="es-CL" sz="2800" dirty="0">
                <a:solidFill>
                  <a:schemeClr val="bg1"/>
                </a:solidFill>
              </a:rPr>
              <a:t>Actualmente el proyecto cuenta con sus propios datos sobre la contaminación medioambiental en la zona de Temuco y Padre las Casas. </a:t>
            </a:r>
          </a:p>
          <a:p>
            <a:endParaRPr lang="es-CL" sz="2800" dirty="0">
              <a:solidFill>
                <a:schemeClr val="bg1"/>
              </a:solidFill>
            </a:endParaRPr>
          </a:p>
          <a:p>
            <a:endParaRPr lang="es-CL" dirty="0">
              <a:solidFill>
                <a:schemeClr val="bg1"/>
              </a:solidFill>
            </a:endParaRPr>
          </a:p>
          <a:p>
            <a:endParaRPr lang="es-CL" dirty="0">
              <a:solidFill>
                <a:schemeClr val="bg1"/>
              </a:solidFill>
            </a:endParaRPr>
          </a:p>
          <a:p>
            <a:endParaRPr lang="es-CL" dirty="0">
              <a:solidFill>
                <a:schemeClr val="bg1"/>
              </a:solidFill>
            </a:endParaRPr>
          </a:p>
          <a:p>
            <a:endParaRPr lang="es-CL" dirty="0">
              <a:solidFill>
                <a:schemeClr val="bg1"/>
              </a:solidFill>
            </a:endParaRPr>
          </a:p>
          <a:p>
            <a:endParaRPr lang="es-CL" dirty="0">
              <a:solidFill>
                <a:schemeClr val="bg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437786507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Marcador de contenido 4" descr="Imagen que contiene pasto, verde, animal, pila&#10;&#10;Descripción generada automáticamente">
            <a:extLst>
              <a:ext uri="{FF2B5EF4-FFF2-40B4-BE49-F238E27FC236}">
                <a16:creationId xmlns:a16="http://schemas.microsoft.com/office/drawing/2014/main" id="{316AD0AB-C643-4136-99B4-6C345D19F54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-1"/>
            <a:ext cx="12192000" cy="6891005"/>
          </a:xfrm>
        </p:spPr>
      </p:pic>
      <p:sp>
        <p:nvSpPr>
          <p:cNvPr id="2" name="Título 1">
            <a:extLst>
              <a:ext uri="{FF2B5EF4-FFF2-40B4-BE49-F238E27FC236}">
                <a16:creationId xmlns:a16="http://schemas.microsoft.com/office/drawing/2014/main" id="{2E1D9773-EB4E-4347-8494-547E68E245CC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endParaRPr lang="es-CL" dirty="0"/>
          </a:p>
        </p:txBody>
      </p:sp>
      <p:pic>
        <p:nvPicPr>
          <p:cNvPr id="4" name="Imagen 3" descr="Una flor rosa&#10;&#10;Descripción generada automáticamente">
            <a:extLst>
              <a:ext uri="{FF2B5EF4-FFF2-40B4-BE49-F238E27FC236}">
                <a16:creationId xmlns:a16="http://schemas.microsoft.com/office/drawing/2014/main" id="{D4C646D9-D9BD-447B-BD1B-32DC472190FD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0"/>
            <a:ext cx="12192000" cy="6858000"/>
          </a:xfrm>
          <a:prstGeom prst="rect">
            <a:avLst/>
          </a:prstGeom>
        </p:spPr>
      </p:pic>
      <p:pic>
        <p:nvPicPr>
          <p:cNvPr id="6" name="Imagen 5" descr="Imagen que contiene dibujo&#10;&#10;Descripción generada automáticamente">
            <a:extLst>
              <a:ext uri="{FF2B5EF4-FFF2-40B4-BE49-F238E27FC236}">
                <a16:creationId xmlns:a16="http://schemas.microsoft.com/office/drawing/2014/main" id="{42B7C474-C521-4566-9EB3-088E37E9DF1A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44498" y="214817"/>
            <a:ext cx="1218519" cy="1024703"/>
          </a:xfrm>
          <a:prstGeom prst="rect">
            <a:avLst/>
          </a:prstGeom>
        </p:spPr>
      </p:pic>
      <p:sp>
        <p:nvSpPr>
          <p:cNvPr id="7" name="CuadroTexto 6">
            <a:extLst>
              <a:ext uri="{FF2B5EF4-FFF2-40B4-BE49-F238E27FC236}">
                <a16:creationId xmlns:a16="http://schemas.microsoft.com/office/drawing/2014/main" id="{87C5D352-5579-4EC3-8AB1-6B26EDE2D228}"/>
              </a:ext>
            </a:extLst>
          </p:cNvPr>
          <p:cNvSpPr txBox="1"/>
          <p:nvPr/>
        </p:nvSpPr>
        <p:spPr>
          <a:xfrm>
            <a:off x="660180" y="1674674"/>
            <a:ext cx="11389579" cy="3200876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s-CL" sz="2800" dirty="0">
                <a:solidFill>
                  <a:schemeClr val="bg1"/>
                </a:solidFill>
              </a:rPr>
              <a:t>Análisis del estado del Arte:</a:t>
            </a:r>
          </a:p>
          <a:p>
            <a:endParaRPr lang="es-CL" sz="2800" dirty="0">
              <a:solidFill>
                <a:schemeClr val="bg1"/>
              </a:solidFill>
            </a:endParaRPr>
          </a:p>
          <a:p>
            <a:r>
              <a:rPr lang="es-CL" sz="2800" dirty="0">
                <a:solidFill>
                  <a:schemeClr val="bg1"/>
                </a:solidFill>
              </a:rPr>
              <a:t>Actualmente el proyecto cuenta con sus propios datos sobre la contaminación medioambiental en la zona de Temuco y Padre las Casas.</a:t>
            </a:r>
          </a:p>
          <a:p>
            <a:endParaRPr lang="es-CL" dirty="0">
              <a:solidFill>
                <a:schemeClr val="bg1"/>
              </a:solidFill>
            </a:endParaRPr>
          </a:p>
          <a:p>
            <a:endParaRPr lang="es-CL" dirty="0">
              <a:solidFill>
                <a:schemeClr val="bg1"/>
              </a:solidFill>
            </a:endParaRPr>
          </a:p>
          <a:p>
            <a:endParaRPr lang="es-CL" dirty="0">
              <a:solidFill>
                <a:schemeClr val="bg1"/>
              </a:solidFill>
            </a:endParaRPr>
          </a:p>
          <a:p>
            <a:endParaRPr lang="es-CL" dirty="0">
              <a:solidFill>
                <a:schemeClr val="bg1"/>
              </a:solidFill>
            </a:endParaRPr>
          </a:p>
          <a:p>
            <a:endParaRPr lang="es-CL" dirty="0">
              <a:solidFill>
                <a:schemeClr val="bg1"/>
              </a:solidFill>
            </a:endParaRPr>
          </a:p>
        </p:txBody>
      </p:sp>
      <p:pic>
        <p:nvPicPr>
          <p:cNvPr id="10" name="Imagen 9">
            <a:extLst>
              <a:ext uri="{FF2B5EF4-FFF2-40B4-BE49-F238E27FC236}">
                <a16:creationId xmlns:a16="http://schemas.microsoft.com/office/drawing/2014/main" id="{FA597180-092C-4FAF-AEF7-E2345D69C8CF}"/>
              </a:ext>
            </a:extLst>
          </p:cNvPr>
          <p:cNvPicPr>
            <a:picLocks noChangeAspect="1"/>
          </p:cNvPicPr>
          <p:nvPr/>
        </p:nvPicPr>
        <p:blipFill>
          <a:blip r:embed="rId5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865793" y="3536898"/>
            <a:ext cx="6170058" cy="309526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66474150"/>
      </p:ext>
    </p:extLst>
  </p:cSld>
  <p:clrMapOvr>
    <a:masterClrMapping/>
  </p:clrMapOvr>
</p:sld>
</file>

<file path=ppt/theme/theme1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Tema de Offic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315</TotalTime>
  <Words>424</Words>
  <Application>Microsoft Office PowerPoint</Application>
  <PresentationFormat>Panorámica</PresentationFormat>
  <Paragraphs>69</Paragraphs>
  <Slides>19</Slides>
  <Notes>0</Notes>
  <HiddenSlides>0</HiddenSlides>
  <MMClips>0</MMClips>
  <ScaleCrop>false</ScaleCrop>
  <HeadingPairs>
    <vt:vector size="6" baseType="variant">
      <vt:variant>
        <vt:lpstr>Fuentes usadas</vt:lpstr>
      </vt:variant>
      <vt:variant>
        <vt:i4>4</vt:i4>
      </vt:variant>
      <vt:variant>
        <vt:lpstr>Tema</vt:lpstr>
      </vt:variant>
      <vt:variant>
        <vt:i4>1</vt:i4>
      </vt:variant>
      <vt:variant>
        <vt:lpstr>Títulos de diapositiva</vt:lpstr>
      </vt:variant>
      <vt:variant>
        <vt:i4>19</vt:i4>
      </vt:variant>
    </vt:vector>
  </HeadingPairs>
  <TitlesOfParts>
    <vt:vector size="24" baseType="lpstr">
      <vt:lpstr>Arial</vt:lpstr>
      <vt:lpstr>Calibri</vt:lpstr>
      <vt:lpstr>Calibri Light</vt:lpstr>
      <vt:lpstr>Times New Roman</vt:lpstr>
      <vt:lpstr>Tema de Office</vt:lpstr>
      <vt:lpstr>Presentación de PowerPoint</vt:lpstr>
      <vt:lpstr>Implementación del Algoritmo Map-Matching utilizado para medir el material particulado presente en Temuco y Padre Las Casas.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  <vt:lpstr>Presentación de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Presentación de PowerPoint</dc:title>
  <dc:creator>Luis Delgado Ayala</dc:creator>
  <cp:lastModifiedBy>Luis Delgado Ayala</cp:lastModifiedBy>
  <cp:revision>23</cp:revision>
  <dcterms:created xsi:type="dcterms:W3CDTF">2020-03-27T03:42:12Z</dcterms:created>
  <dcterms:modified xsi:type="dcterms:W3CDTF">2020-03-27T15:23:25Z</dcterms:modified>
</cp:coreProperties>
</file>

<file path=docProps/thumbnail.jpeg>
</file>